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82" r:id="rId2"/>
    <p:sldId id="28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54" autoAdjust="0"/>
  </p:normalViewPr>
  <p:slideViewPr>
    <p:cSldViewPr>
      <p:cViewPr varScale="1">
        <p:scale>
          <a:sx n="72" d="100"/>
          <a:sy n="72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086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2B948D5-B483-4CD1-8D0E-7721C4601CA1}" type="datetimeFigureOut">
              <a:rPr lang="en-US"/>
              <a:pPr>
                <a:defRPr/>
              </a:pPr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4047BA1-C61F-46DC-A54A-4CE937203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36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24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5D11-4890-4BC7-8660-72A6DAF255F8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82B3-37DF-4226-8B4B-C25401FB68E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9225" y="35297"/>
            <a:ext cx="1149350" cy="5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7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152400" y="609600"/>
            <a:ext cx="8839200" cy="6019800"/>
            <a:chOff x="152400" y="609600"/>
            <a:chExt cx="8839200" cy="6019800"/>
          </a:xfrm>
        </p:grpSpPr>
        <p:sp>
          <p:nvSpPr>
            <p:cNvPr id="7" name="Rectangle 6"/>
            <p:cNvSpPr/>
            <p:nvPr/>
          </p:nvSpPr>
          <p:spPr>
            <a:xfrm>
              <a:off x="152400" y="609600"/>
              <a:ext cx="8839200" cy="6019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4572000" y="609600"/>
              <a:ext cx="0" cy="6019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1"/>
              <a:endCxn id="7" idx="3"/>
            </p:cNvCxnSpPr>
            <p:nvPr/>
          </p:nvCxnSpPr>
          <p:spPr>
            <a:xfrm>
              <a:off x="152400" y="3619500"/>
              <a:ext cx="883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70033"/>
            <a:ext cx="7467600" cy="615767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9225" y="35297"/>
            <a:ext cx="1149350" cy="5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78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152400" y="609600"/>
            <a:ext cx="8839200" cy="6019800"/>
            <a:chOff x="152400" y="609600"/>
            <a:chExt cx="8839200" cy="6019800"/>
          </a:xfrm>
        </p:grpSpPr>
        <p:sp>
          <p:nvSpPr>
            <p:cNvPr id="7" name="Rectangle 6"/>
            <p:cNvSpPr/>
            <p:nvPr/>
          </p:nvSpPr>
          <p:spPr>
            <a:xfrm>
              <a:off x="152400" y="609600"/>
              <a:ext cx="8839200" cy="6019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4572000" y="609600"/>
              <a:ext cx="0" cy="6019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1"/>
              <a:endCxn id="7" idx="3"/>
            </p:cNvCxnSpPr>
            <p:nvPr/>
          </p:nvCxnSpPr>
          <p:spPr>
            <a:xfrm>
              <a:off x="152400" y="3619500"/>
              <a:ext cx="883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70033"/>
            <a:ext cx="7467600" cy="615767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9225" y="35297"/>
            <a:ext cx="1149350" cy="5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8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152400" y="609600"/>
            <a:ext cx="8839200" cy="6019800"/>
            <a:chOff x="152400" y="609600"/>
            <a:chExt cx="8839200" cy="6019800"/>
          </a:xfrm>
        </p:grpSpPr>
        <p:sp>
          <p:nvSpPr>
            <p:cNvPr id="7" name="Rectangle 6"/>
            <p:cNvSpPr/>
            <p:nvPr/>
          </p:nvSpPr>
          <p:spPr>
            <a:xfrm>
              <a:off x="152400" y="609600"/>
              <a:ext cx="8839200" cy="6019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4572000" y="609600"/>
              <a:ext cx="0" cy="6019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1"/>
              <a:endCxn id="7" idx="3"/>
            </p:cNvCxnSpPr>
            <p:nvPr/>
          </p:nvCxnSpPr>
          <p:spPr>
            <a:xfrm>
              <a:off x="152400" y="3619500"/>
              <a:ext cx="883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70033"/>
            <a:ext cx="7467600" cy="615767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9225" y="35297"/>
            <a:ext cx="1149350" cy="5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387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152400" y="609600"/>
            <a:ext cx="8839200" cy="6019800"/>
            <a:chOff x="152400" y="609600"/>
            <a:chExt cx="8839200" cy="6019800"/>
          </a:xfrm>
        </p:grpSpPr>
        <p:sp>
          <p:nvSpPr>
            <p:cNvPr id="7" name="Rectangle 6"/>
            <p:cNvSpPr/>
            <p:nvPr/>
          </p:nvSpPr>
          <p:spPr>
            <a:xfrm>
              <a:off x="152400" y="609600"/>
              <a:ext cx="8839200" cy="6019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4572000" y="609600"/>
              <a:ext cx="0" cy="6019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1"/>
              <a:endCxn id="7" idx="3"/>
            </p:cNvCxnSpPr>
            <p:nvPr/>
          </p:nvCxnSpPr>
          <p:spPr>
            <a:xfrm>
              <a:off x="152400" y="3619500"/>
              <a:ext cx="883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70033"/>
            <a:ext cx="7467600" cy="615767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9225" y="35297"/>
            <a:ext cx="1149350" cy="5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1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Date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90B96-EB4D-4B92-9EFD-784CEA5F25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1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40" r:id="rId3"/>
    <p:sldLayoutId id="2147483739" r:id="rId4"/>
    <p:sldLayoutId id="214748373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6200" y="70033"/>
            <a:ext cx="7467600" cy="615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Kitware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Inc.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519" y="1016145"/>
            <a:ext cx="45596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Backgroun</a:t>
            </a:r>
            <a:r>
              <a:rPr lang="en-US" sz="1200" b="1" dirty="0"/>
              <a:t>d</a:t>
            </a:r>
            <a:r>
              <a:rPr lang="en-US" sz="1100" b="1" dirty="0" smtClean="0"/>
              <a:t>: </a:t>
            </a:r>
            <a:r>
              <a:rPr lang="en-US" sz="1200" dirty="0" err="1" smtClean="0"/>
              <a:t>Kitware</a:t>
            </a:r>
            <a:r>
              <a:rPr lang="en-US" sz="1200" dirty="0" smtClean="0"/>
              <a:t> is an open source software developer focusing on scientific software across a variety of domains including scientific visualization, high performance computing, data analytics, medical imaging and computer vision.</a:t>
            </a:r>
          </a:p>
          <a:p>
            <a:endParaRPr lang="en-US" sz="1200" dirty="0"/>
          </a:p>
          <a:p>
            <a:r>
              <a:rPr lang="en-US" sz="1200" dirty="0" err="1" smtClean="0"/>
              <a:t>Kitware’s</a:t>
            </a:r>
            <a:r>
              <a:rPr lang="en-US" sz="1200" dirty="0" smtClean="0"/>
              <a:t> Computer Vision group is collaborating with the AIASI Committee under a NOAA sub-contract to develop VIAME an open source toolkit to be made freely available to the community at large for marine oriented video analytics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65820" y="628408"/>
            <a:ext cx="449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Hackathon Goals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Work with attendees to help them achieve the goals that they have laid 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Work with attendees to improve VIAME in real time to make it more suited to their individual needs and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Provide enough information and training to attendees so that they leave the hackathon comfortable with their ability to work with VIAME to achieve NOAA’s 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58798" y="3764412"/>
            <a:ext cx="437819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Software Modules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VIAME, Video and Image Analytics in a Marine Environment, an </a:t>
            </a:r>
            <a:r>
              <a:rPr lang="en-US" sz="1100" dirty="0"/>
              <a:t>open-source system for analysis of underwater video and imagery for fisheries stock </a:t>
            </a:r>
            <a:r>
              <a:rPr lang="en-US" sz="1100" dirty="0" smtClean="0"/>
              <a:t>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SCALLOP-TK, a HABCAM oriented toolkit for scallop detection.  Initially developed independently but now supported by Kitware as a exemplar of third party integration with VIAME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KWIVER, Kitware Video and Image Exploitation Toolkit, the underlying open source software toolkit used as the basis for </a:t>
            </a:r>
            <a:r>
              <a:rPr lang="en-US" sz="1100" dirty="0" smtClean="0"/>
              <a:t>VIAME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Example algorithm pipeline for aerial or ground surveillance video.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559642" y="4998184"/>
            <a:ext cx="45081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Technical Background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Available Staffing: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Professional software developers and researchers with strong software development backgrounds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Platforms, Languages and Operating Systems: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C++, Python, Windows, Linux, Mac OS 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err="1" smtClean="0"/>
              <a:t>Misc</a:t>
            </a:r>
            <a:r>
              <a:rPr lang="en-US" sz="1100" b="1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Experienced in developing a wide variety of open source toolkits and their affiliated communities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8798" y="2930691"/>
            <a:ext cx="4559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POC: Dr. Anthony Hoogs, Senior Director </a:t>
            </a:r>
            <a:r>
              <a:rPr lang="en-US" sz="1100" b="1" i="1" dirty="0"/>
              <a:t>of Computer </a:t>
            </a:r>
            <a:r>
              <a:rPr lang="en-US" sz="1100" b="1" i="1" dirty="0" smtClean="0"/>
              <a:t>Vision</a:t>
            </a:r>
            <a:endParaRPr lang="en-US" sz="1100" b="1" i="1" dirty="0"/>
          </a:p>
          <a:p>
            <a:r>
              <a:rPr lang="en-US" sz="1100" b="1" i="1" dirty="0"/>
              <a:t>Telephone: </a:t>
            </a:r>
            <a:r>
              <a:rPr lang="en-US" sz="1100" i="1" dirty="0"/>
              <a:t>(518) 881-4910</a:t>
            </a:r>
          </a:p>
          <a:p>
            <a:r>
              <a:rPr lang="en-US" sz="1100" b="1" i="1" dirty="0"/>
              <a:t>Email:</a:t>
            </a:r>
            <a:r>
              <a:rPr lang="en-US" sz="1100" i="1" dirty="0"/>
              <a:t> </a:t>
            </a:r>
            <a:r>
              <a:rPr lang="en-US" sz="1100" i="1" dirty="0" smtClean="0"/>
              <a:t>anthony.hoogs@kitware.com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36988" y="2050711"/>
            <a:ext cx="4495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Long Term VIAME Goals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Develop and expand the VIAME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Build on the results of the hackathon to expand the capabilities of VIAME and its applicability NOAA problem domains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86626"/>
            <a:ext cx="990600" cy="25444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56866" y="3657600"/>
            <a:ext cx="43781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Available Datasets</a:t>
            </a:r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None for marine environment. Various for aerial and ground video surveillance.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610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6200" y="70033"/>
            <a:ext cx="7467600" cy="615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519" y="1016145"/>
            <a:ext cx="4559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Backgroun</a:t>
            </a:r>
            <a:r>
              <a:rPr lang="en-US" sz="1200" b="1" dirty="0"/>
              <a:t>d</a:t>
            </a:r>
            <a:r>
              <a:rPr lang="en-US" sz="1100" b="1" dirty="0" smtClean="0"/>
              <a:t>: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65820" y="628408"/>
            <a:ext cx="4495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Hackathon Goals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Goal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8798" y="3764412"/>
            <a:ext cx="437819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Algorithm/Software </a:t>
            </a:r>
            <a:r>
              <a:rPr lang="en-US" sz="1200" b="1" dirty="0" smtClean="0"/>
              <a:t>Modules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Module 1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559642" y="5336738"/>
            <a:ext cx="450815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Technical </a:t>
            </a:r>
            <a:r>
              <a:rPr lang="en-US" sz="1200" b="1" dirty="0" smtClean="0"/>
              <a:t>Resources and Requirements</a:t>
            </a:r>
            <a:r>
              <a:rPr lang="en-US" sz="1100" b="1" dirty="0" smtClean="0"/>
              <a:t>:</a:t>
            </a:r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Available Staffing: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Staffing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Platforms, Languages and Operating Systems: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Details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err="1" smtClean="0"/>
              <a:t>Misc</a:t>
            </a:r>
            <a:r>
              <a:rPr lang="en-US" sz="1100" b="1" dirty="0" smtClean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additional technical background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8798" y="2930691"/>
            <a:ext cx="45594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POC:</a:t>
            </a:r>
            <a:endParaRPr lang="en-US" sz="1100" b="1" i="1" dirty="0"/>
          </a:p>
          <a:p>
            <a:r>
              <a:rPr lang="en-US" sz="1100" b="1" i="1" dirty="0"/>
              <a:t>Telephone</a:t>
            </a:r>
            <a:r>
              <a:rPr lang="en-US" sz="1100" b="1" i="1" dirty="0" smtClean="0"/>
              <a:t>:</a:t>
            </a:r>
            <a:endParaRPr lang="en-US" sz="1100" i="1" dirty="0"/>
          </a:p>
          <a:p>
            <a:r>
              <a:rPr lang="en-US" sz="1100" b="1" i="1" dirty="0"/>
              <a:t>Email</a:t>
            </a:r>
            <a:r>
              <a:rPr lang="en-US" sz="1100" b="1" i="1" dirty="0" smtClean="0"/>
              <a:t>: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36988" y="2050711"/>
            <a:ext cx="4495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Long Term VIAME Goals</a:t>
            </a:r>
            <a:r>
              <a:rPr lang="en-US" sz="1100" b="1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Goal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8626" y="3733634"/>
            <a:ext cx="4378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Available Datasets</a:t>
            </a:r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Description of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Description of annotations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Description of analysis workflow and outputs for stock assessment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891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405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James</dc:creator>
  <cp:lastModifiedBy>Anthony Hoogs</cp:lastModifiedBy>
  <cp:revision>85</cp:revision>
  <cp:lastPrinted>2014-03-26T13:12:30Z</cp:lastPrinted>
  <dcterms:created xsi:type="dcterms:W3CDTF">2014-02-24T16:01:14Z</dcterms:created>
  <dcterms:modified xsi:type="dcterms:W3CDTF">2016-08-29T14:57:06Z</dcterms:modified>
</cp:coreProperties>
</file>